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6" r:id="rId2"/>
    <p:sldId id="288" r:id="rId3"/>
    <p:sldId id="304" r:id="rId4"/>
    <p:sldId id="305" r:id="rId5"/>
    <p:sldId id="306" r:id="rId6"/>
    <p:sldId id="307" r:id="rId7"/>
    <p:sldId id="308" r:id="rId8"/>
    <p:sldId id="321" r:id="rId9"/>
    <p:sldId id="322" r:id="rId10"/>
    <p:sldId id="323" r:id="rId11"/>
    <p:sldId id="324" r:id="rId12"/>
    <p:sldId id="309" r:id="rId13"/>
    <p:sldId id="314" r:id="rId14"/>
    <p:sldId id="315" r:id="rId15"/>
    <p:sldId id="29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B91713"/>
    <a:srgbClr val="CC0000"/>
    <a:srgbClr val="00682F"/>
    <a:srgbClr val="FF8B8B"/>
    <a:srgbClr val="FDE89D"/>
    <a:srgbClr val="FDD69D"/>
    <a:srgbClr val="FFF4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3E53D-DDAF-4B47-B285-2B70527EAA1C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8879E-2596-49D5-AF3B-6BDFDA397D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292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8879E-2596-49D5-AF3B-6BDFDA397D5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6A267-5A54-4A98-9D95-9152DD3CD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B5FF7-1156-4776-B5B5-5B3035BDF7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55E93-6FA9-40EC-A092-3B2408E06A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D9804-0196-42D5-8465-2EDA17C88B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D9C1F-114B-48F3-A1F7-362BE58ED5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AEBF9-F369-48E0-B1A4-16033BF8BA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3932C-481D-4759-83DE-3E87979439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0EA7D-300F-4508-B87A-A0EAA9C09C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2F09D-B2FE-4123-8475-FD98EFDA0B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7EE09-9BD3-4F61-8112-374D4B713E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082D9-4EFB-4AEF-9BAA-957D4136AE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31130CD8-AF4C-4B22-BF3B-C04EEC7C69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lk.pp.ru/uploads/posts/uz-v1.jpg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klk.pp.ru/uploads/posts/uz-v1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lk.pp.ru/uploads/posts/uz-v1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p=2&amp;text=%D0%BF%D1%80%D0%B0%D0%B7%D0%B4%D0%BD%D0%BE%D0%B2%D0%B0%D0%BD%D0%B8%D0%B5%20%D0%BF%D0%BE%D0%BA%D1%80%D0%BE%D0%B2%D0%B0%20%D0%BD%D0%B0%20%D0%A0%D1%83%D1%81%D0%B8&amp;img_url=img-fotki.yandex.ru/get/4415/35424963.33/0_645fd_df5e52a3_XL&amp;pos=87&amp;rpt=sim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4"/>
          <p:cNvSpPr>
            <a:spLocks noChangeArrowheads="1"/>
          </p:cNvSpPr>
          <p:nvPr/>
        </p:nvSpPr>
        <p:spPr bwMode="auto">
          <a:xfrm>
            <a:off x="971550" y="333374"/>
            <a:ext cx="756126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6000" b="1" dirty="0">
              <a:solidFill>
                <a:srgbClr val="7030A0"/>
              </a:solidFill>
              <a:latin typeface="Bolero script" pitchFamily="66" charset="0"/>
            </a:endParaRPr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1511660" y="1087426"/>
            <a:ext cx="6984776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/>
            <a:r>
              <a:rPr lang="ru-RU" sz="3200" b="1" i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«Праздник Покрова Пресвятой Богородицы»</a:t>
            </a:r>
            <a:endParaRPr lang="ru-RU" sz="3200" b="1" i="1" dirty="0">
              <a:ln w="11430"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  <a:p>
            <a:pPr eaLnBrk="0" hangingPunct="0"/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53" name="Прямоугольник 7"/>
          <p:cNvSpPr>
            <a:spLocks noChangeArrowheads="1"/>
          </p:cNvSpPr>
          <p:nvPr/>
        </p:nvSpPr>
        <p:spPr bwMode="auto">
          <a:xfrm>
            <a:off x="1187624" y="188640"/>
            <a:ext cx="763284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Муниципальное автономное образовательное учреждение Первомайская средняя школа</a:t>
            </a:r>
            <a:endParaRPr lang="ru-RU" sz="1100" b="1" dirty="0">
              <a:solidFill>
                <a:schemeClr val="accent2"/>
              </a:solidFill>
            </a:endParaRPr>
          </a:p>
        </p:txBody>
      </p:sp>
      <p:sp>
        <p:nvSpPr>
          <p:cNvPr id="2054" name="Прямоугольник 8"/>
          <p:cNvSpPr>
            <a:spLocks noChangeArrowheads="1"/>
          </p:cNvSpPr>
          <p:nvPr/>
        </p:nvSpPr>
        <p:spPr bwMode="auto">
          <a:xfrm>
            <a:off x="928662" y="6334780"/>
            <a:ext cx="26002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accent2"/>
                </a:solidFill>
              </a:rPr>
              <a:t>Авторы: ученики 5 б класса</a:t>
            </a:r>
            <a:endParaRPr lang="ru-RU" sz="1200" b="1" dirty="0">
              <a:solidFill>
                <a:schemeClr val="accent2"/>
              </a:solidFill>
            </a:endParaRPr>
          </a:p>
        </p:txBody>
      </p:sp>
      <p:pic>
        <p:nvPicPr>
          <p:cNvPr id="2056" name="Picture 3" descr="frame22P_var"/>
          <p:cNvPicPr>
            <a:picLocks noChangeAspect="1" noChangeArrowheads="1"/>
          </p:cNvPicPr>
          <p:nvPr/>
        </p:nvPicPr>
        <p:blipFill>
          <a:blip r:embed="rId2" cstate="print"/>
          <a:srcRect t="4851" r="92038"/>
          <a:stretch>
            <a:fillRect/>
          </a:stretch>
        </p:blipFill>
        <p:spPr bwMode="auto">
          <a:xfrm>
            <a:off x="0" y="0"/>
            <a:ext cx="900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" descr="uz-v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00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000760" y="3500438"/>
            <a:ext cx="228601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accent2"/>
                </a:solidFill>
              </a:rPr>
              <a:t>Очень часто за событиями</a:t>
            </a:r>
          </a:p>
          <a:p>
            <a:r>
              <a:rPr lang="ru-RU" sz="1200" dirty="0" smtClean="0">
                <a:solidFill>
                  <a:schemeClr val="accent2"/>
                </a:solidFill>
              </a:rPr>
              <a:t>И за сутолокою дней</a:t>
            </a:r>
          </a:p>
          <a:p>
            <a:r>
              <a:rPr lang="ru-RU" sz="1200" dirty="0" smtClean="0">
                <a:solidFill>
                  <a:schemeClr val="accent2"/>
                </a:solidFill>
              </a:rPr>
              <a:t>Старины своей не помним,</a:t>
            </a:r>
          </a:p>
          <a:p>
            <a:r>
              <a:rPr lang="ru-RU" sz="1200" dirty="0" smtClean="0">
                <a:solidFill>
                  <a:schemeClr val="accent2"/>
                </a:solidFill>
              </a:rPr>
              <a:t>Забывая мы о ней.</a:t>
            </a:r>
          </a:p>
          <a:p>
            <a:r>
              <a:rPr lang="ru-RU" sz="1200" dirty="0" smtClean="0">
                <a:solidFill>
                  <a:schemeClr val="accent2"/>
                </a:solidFill>
              </a:rPr>
              <a:t>Стали более привычными </a:t>
            </a:r>
          </a:p>
          <a:p>
            <a:r>
              <a:rPr lang="ru-RU" sz="1200" dirty="0" smtClean="0">
                <a:solidFill>
                  <a:schemeClr val="accent2"/>
                </a:solidFill>
              </a:rPr>
              <a:t>Нам полеты на Луну.</a:t>
            </a:r>
          </a:p>
          <a:p>
            <a:r>
              <a:rPr lang="ru-RU" sz="1200" dirty="0" smtClean="0">
                <a:solidFill>
                  <a:schemeClr val="accent2"/>
                </a:solidFill>
              </a:rPr>
              <a:t>Вспомним </a:t>
            </a:r>
          </a:p>
          <a:p>
            <a:r>
              <a:rPr lang="ru-RU" sz="1200" dirty="0" smtClean="0">
                <a:solidFill>
                  <a:schemeClr val="accent2"/>
                </a:solidFill>
              </a:rPr>
              <a:t>                   старые обычаи!</a:t>
            </a:r>
          </a:p>
          <a:p>
            <a:r>
              <a:rPr lang="ru-RU" sz="1200" dirty="0" smtClean="0">
                <a:solidFill>
                  <a:schemeClr val="accent2"/>
                </a:solidFill>
              </a:rPr>
              <a:t>Вспомним </a:t>
            </a:r>
          </a:p>
          <a:p>
            <a:r>
              <a:rPr lang="ru-RU" sz="1200" dirty="0" smtClean="0">
                <a:solidFill>
                  <a:schemeClr val="accent2"/>
                </a:solidFill>
              </a:rPr>
              <a:t>                   нашу старину!</a:t>
            </a:r>
          </a:p>
          <a:p>
            <a:r>
              <a:rPr lang="ru-RU" dirty="0" smtClean="0"/>
              <a:t>                    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0" y="3203495"/>
            <a:ext cx="3005137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33375"/>
            <a:ext cx="7038975" cy="32400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ko-KR" sz="2800" dirty="0" smtClean="0"/>
              <a:t>Покров считается покровителем свадеб. В этот день девицы молятся о скорейшем замужестве. С этой целью они считают для себя непременным долгом побывать в праздник Покрова в церкви; некоторые ставят свечи перед иконою Покрова Богородицы и стараются провести этот день весело, веря, что </a:t>
            </a:r>
            <a:r>
              <a:rPr lang="ru-RU" altLang="ko-KR" sz="2800" i="1" dirty="0" smtClean="0"/>
              <a:t>«если Покров весело проведешь, дружка милого найдешь». </a:t>
            </a:r>
            <a:endParaRPr lang="ru-RU" sz="2800" i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sz="2400" dirty="0" smtClean="0"/>
          </a:p>
        </p:txBody>
      </p:sp>
      <p:pic>
        <p:nvPicPr>
          <p:cNvPr id="17411" name="Picture 4" descr="C:\Users\Камай\Desktop\покров\i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4448175"/>
            <a:ext cx="2808287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827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6600" y="333375"/>
            <a:ext cx="4391025" cy="6380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smtClean="0"/>
              <a:t>   На Покров обычно в нашем климате являются первые снега. Они покрывают всё окружающее и этим самым невольно наводят на сближение этого естественного белого зимнего покрова со свадебным покрывалом или фатой.</a:t>
            </a:r>
          </a:p>
        </p:txBody>
      </p:sp>
      <p:pic>
        <p:nvPicPr>
          <p:cNvPr id="20483" name="Picture 4" descr="C:\Users\Камай\Desktop\покров\pokrov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93713"/>
            <a:ext cx="3270250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049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Обряды и традиции на праздник Покрова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Все главные обряды в этот день, праздник Покрова Пресвятой Богородицы, которым она покрыла людей во спасение, проводят женщины - для семьи, для дома, для детей.</a:t>
            </a:r>
          </a:p>
          <a:p>
            <a:r>
              <a:rPr lang="ru-RU" sz="2000" dirty="0" smtClean="0"/>
              <a:t>На </a:t>
            </a:r>
            <a:r>
              <a:rPr lang="ru-RU" sz="2000" dirty="0"/>
              <a:t>Покров хозяйки первый раз разводят огонь в печи, используя ветки плодовых деревьев, - для будущего урожая и процветания семьи. </a:t>
            </a:r>
            <a:endParaRPr lang="ru-RU" sz="2000" dirty="0" smtClean="0"/>
          </a:p>
          <a:p>
            <a:r>
              <a:rPr lang="ru-RU" sz="2000" dirty="0" smtClean="0"/>
              <a:t>В </a:t>
            </a:r>
            <a:r>
              <a:rPr lang="ru-RU" sz="2000" dirty="0"/>
              <a:t>Покров хозяйки обязательно пекут блины - для благосостояния. Они - непременное блюдо на праздничном столе, символ солнца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19251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Приметы на Покрова о погоде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r>
              <a:rPr lang="ru-RU" sz="2000" dirty="0"/>
              <a:t>Покров считается переходным периодом меж сезонами, поэтому многие из примет касаются грядущей зимы - какова она будет.</a:t>
            </a:r>
          </a:p>
          <a:p>
            <a:r>
              <a:rPr lang="ru-RU" sz="2000" dirty="0" smtClean="0"/>
              <a:t>Журавли </a:t>
            </a:r>
            <a:r>
              <a:rPr lang="ru-RU" sz="2000" dirty="0"/>
              <a:t>на Покров отлетели - ждите зиму раннюю да студеную.</a:t>
            </a:r>
          </a:p>
          <a:p>
            <a:r>
              <a:rPr lang="ru-RU" sz="2000" dirty="0" smtClean="0"/>
              <a:t>Если </a:t>
            </a:r>
            <a:r>
              <a:rPr lang="ru-RU" sz="2000" dirty="0"/>
              <a:t>к Покрову дуб и береза облетели полностью - зима не будет яриться, а вот если листья на них остались, то впереди сильные морозы и ветра.</a:t>
            </a:r>
          </a:p>
          <a:p>
            <a:r>
              <a:rPr lang="ru-RU" sz="2000" dirty="0" smtClean="0"/>
              <a:t>Откуда </a:t>
            </a:r>
            <a:r>
              <a:rPr lang="ru-RU" sz="2000" dirty="0"/>
              <a:t>ветер дует - оттуда и ждите морозов.</a:t>
            </a:r>
          </a:p>
          <a:p>
            <a:r>
              <a:rPr lang="ru-RU" sz="2000" dirty="0" smtClean="0"/>
              <a:t>Если </a:t>
            </a:r>
            <a:r>
              <a:rPr lang="ru-RU" sz="2000" dirty="0"/>
              <a:t>на Покров выпадет снег, то и 8 ноября (Дмитриев день) снежным будет, а если нет - то и к Катеринину дню (7 декабря) снега не видать.</a:t>
            </a:r>
          </a:p>
          <a:p>
            <a:r>
              <a:rPr lang="ru-RU" sz="2000" dirty="0" smtClean="0"/>
              <a:t>Если </a:t>
            </a:r>
            <a:r>
              <a:rPr lang="ru-RU" sz="2000" dirty="0"/>
              <a:t>первый снег пройдет до Покрова, то зимы долго ждать.</a:t>
            </a:r>
          </a:p>
          <a:p>
            <a:r>
              <a:rPr lang="ru-RU" sz="2000" dirty="0" smtClean="0"/>
              <a:t>Какова </a:t>
            </a:r>
            <a:r>
              <a:rPr lang="ru-RU" sz="2000" dirty="0"/>
              <a:t>на Покров погода - такова и зима.</a:t>
            </a:r>
          </a:p>
          <a:p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278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4525963"/>
          </a:xfrm>
        </p:spPr>
        <p:txBody>
          <a:bodyPr/>
          <a:lstStyle/>
          <a:p>
            <a:r>
              <a:rPr lang="ru-RU" sz="2400" dirty="0"/>
              <a:t>Многое изменилось с тех пор, но и сейчас нелишним будет воспользоваться приметами и обычаями тех лет. Например, отвезти ненужные вещи в детский дом, помочь старушке-соседке или подать милостыню у церкви. Пригласить в свой дом близких друзей, угостить их. Непременно поставить свечку перед иконой Богородицы. И пусть она защитит вас своим покровом от всех бед и несчастий на весь грядущий год.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548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772816"/>
            <a:ext cx="7632848" cy="1944216"/>
          </a:xfrm>
        </p:spPr>
        <p:txBody>
          <a:bodyPr/>
          <a:lstStyle/>
          <a:p>
            <a:pPr indent="342900">
              <a:buNone/>
            </a:pPr>
            <a:r>
              <a:rPr lang="ru-RU" sz="3600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Меняются времена, но вечным остается стремление человека к добру, свету, любви и красоте.</a:t>
            </a:r>
            <a:endParaRPr lang="ru-RU" sz="3600" i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" name="Picture 1" descr="uz-v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00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Актуальность проекта</a:t>
            </a:r>
            <a:endParaRPr lang="ru-RU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340768"/>
            <a:ext cx="7906072" cy="4608512"/>
          </a:xfrm>
        </p:spPr>
        <p:txBody>
          <a:bodyPr/>
          <a:lstStyle/>
          <a:p>
            <a:pPr indent="342900">
              <a:buNone/>
            </a:pPr>
            <a:r>
              <a:rPr lang="ru-RU" sz="2000" dirty="0" smtClean="0"/>
              <a:t>Яркая культура русского народа складывается из обрядов, обычаев, традиций и праздников. Народные традиции и праздники – это нить, связывающая на с прошлым</a:t>
            </a:r>
            <a:r>
              <a:rPr lang="ru-RU" sz="2000" dirty="0"/>
              <a:t>. </a:t>
            </a:r>
            <a:endParaRPr lang="ru-RU" sz="2000" dirty="0" smtClean="0"/>
          </a:p>
          <a:p>
            <a:pPr indent="342900">
              <a:buNone/>
            </a:pPr>
            <a:r>
              <a:rPr lang="ru-RU" sz="2000" dirty="0" smtClean="0"/>
              <a:t>Цель:</a:t>
            </a:r>
          </a:p>
          <a:p>
            <a:pPr indent="342900">
              <a:buNone/>
            </a:pPr>
            <a:r>
              <a:rPr lang="ru-RU" sz="2000" dirty="0" smtClean="0"/>
              <a:t>Формирование </a:t>
            </a:r>
            <a:r>
              <a:rPr lang="ru-RU" sz="2000" dirty="0"/>
              <a:t>интереса и любви к праздникам, традициям и обычаям русского народа.</a:t>
            </a:r>
          </a:p>
          <a:p>
            <a:pPr indent="342900">
              <a:buNone/>
            </a:pPr>
            <a:r>
              <a:rPr lang="ru-RU" sz="2000" dirty="0" smtClean="0"/>
              <a:t>Задачи</a:t>
            </a:r>
            <a:r>
              <a:rPr lang="ru-RU" sz="2000" dirty="0"/>
              <a:t>:</a:t>
            </a:r>
          </a:p>
          <a:p>
            <a:pPr indent="342900">
              <a:buNone/>
            </a:pPr>
            <a:r>
              <a:rPr lang="ru-RU" sz="2000" dirty="0"/>
              <a:t>Знакомство с народными праздниками, входящими в русский народный календарь, с историей их возникновения( приметы, пословицы, поговорки)</a:t>
            </a:r>
          </a:p>
          <a:p>
            <a:pPr indent="342900">
              <a:buNone/>
            </a:pPr>
            <a:r>
              <a:rPr lang="ru-RU" sz="2000" dirty="0"/>
              <a:t>Воспитывать желание перенимать и хранить </a:t>
            </a:r>
            <a:r>
              <a:rPr lang="ru-RU" sz="2000" dirty="0" smtClean="0"/>
              <a:t>народные </a:t>
            </a:r>
            <a:r>
              <a:rPr lang="ru-RU" sz="2000" dirty="0"/>
              <a:t>традиции</a:t>
            </a:r>
          </a:p>
          <a:p>
            <a:pPr indent="342900">
              <a:buNone/>
            </a:pPr>
            <a:r>
              <a:rPr lang="ru-RU" sz="2000" dirty="0"/>
              <a:t>Способствовать развитию познавательной активности, </a:t>
            </a:r>
            <a:r>
              <a:rPr lang="ru-RU" sz="2000" dirty="0" smtClean="0"/>
              <a:t>любознательности</a:t>
            </a:r>
            <a:endParaRPr lang="ru-RU" sz="2000" dirty="0"/>
          </a:p>
        </p:txBody>
      </p:sp>
      <p:pic>
        <p:nvPicPr>
          <p:cNvPr id="4" name="Picture 1" descr="uz-v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00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14 октября: праздник Покрова Пресвятой Богородицы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«Покров зиму встречает» - гласит народная мудрость. </a:t>
            </a:r>
            <a:r>
              <a:rPr lang="ru-RU" dirty="0" smtClean="0"/>
              <a:t>Покров Пресвятой </a:t>
            </a:r>
            <a:r>
              <a:rPr lang="ru-RU" dirty="0"/>
              <a:t>Богородицы - этот день знаменует встречу осени с зимой. Время, когда природа засыпает, наши предки считали мистическим, потому накопили немало примет и обрядов, которые в этот день помогают уберечься от несчастий и призвать удачу.</a:t>
            </a:r>
          </a:p>
        </p:txBody>
      </p:sp>
    </p:spTree>
    <p:extLst>
      <p:ext uri="{BB962C8B-B14F-4D97-AF65-F5344CB8AC3E}">
        <p14:creationId xmlns:p14="http://schemas.microsoft.com/office/powerpoint/2010/main" val="126242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Крестьяне собрали урожай, покинули поля, а значит, наступил Покров. Нередко в этот день выпадал первый </a:t>
            </a:r>
            <a:r>
              <a:rPr lang="ru-RU" dirty="0" smtClean="0"/>
              <a:t>снег. </a:t>
            </a:r>
            <a:r>
              <a:rPr lang="ru-RU" dirty="0"/>
              <a:t>Тогда говорили: «На Покров покрылась снежком земля-матушка». Многие, заблуждаясь, полагали, что отсюда пошло и название праздника. Однако все было иначе...</a:t>
            </a:r>
          </a:p>
        </p:txBody>
      </p:sp>
    </p:spTree>
    <p:extLst>
      <p:ext uri="{BB962C8B-B14F-4D97-AF65-F5344CB8AC3E}">
        <p14:creationId xmlns:p14="http://schemas.microsoft.com/office/powerpoint/2010/main" val="686922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История праздника Покрова Пресвятой Богородицы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В далеком 910 году Константинополь осадили враги. Византия вела беспрерывную войну, а страдали от этого обыкновенные люди, уставшие жить в страхе и голоде. По ночам они собирались в главном храме города - </a:t>
            </a:r>
            <a:r>
              <a:rPr lang="ru-RU" sz="2800" dirty="0" err="1"/>
              <a:t>Влахернском</a:t>
            </a:r>
            <a:r>
              <a:rPr lang="ru-RU" sz="2800" dirty="0"/>
              <a:t> - и сообща молились, веря в то, что их мольбы однажды будут услышаны свыше. Вот и в этот раз в храме было не протолкнуться. Враг наступал, и народ боялся, что к утру осада будет прорвана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52461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4525963"/>
          </a:xfrm>
        </p:spPr>
        <p:txBody>
          <a:bodyPr/>
          <a:lstStyle/>
          <a:p>
            <a:r>
              <a:rPr lang="ru-RU" dirty="0"/>
              <a:t>Среди молящихся были блаженные Андрей и </a:t>
            </a:r>
            <a:r>
              <a:rPr lang="ru-RU" dirty="0" err="1"/>
              <a:t>Епифаний</a:t>
            </a:r>
            <a:r>
              <a:rPr lang="ru-RU" dirty="0"/>
              <a:t>. Шепча молитву, они вдруг увидели, как спустилась к ним из-под купола храма Божия Матерь в сопровождении Иоанна Богослова и Иоанна Предтечи. Вместе с собравшимися она начала читать молитву, а когда закончила, сняла со своей головы покров и расстелила его над людьми в храме. Невидимый, он стал для них защитой и спасением от врага</a:t>
            </a:r>
          </a:p>
        </p:txBody>
      </p:sp>
    </p:spTree>
    <p:extLst>
      <p:ext uri="{BB962C8B-B14F-4D97-AF65-F5344CB8AC3E}">
        <p14:creationId xmlns:p14="http://schemas.microsoft.com/office/powerpoint/2010/main" val="2410612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6632"/>
            <a:ext cx="8229600" cy="4525963"/>
          </a:xfrm>
        </p:spPr>
        <p:txBody>
          <a:bodyPr/>
          <a:lstStyle/>
          <a:p>
            <a:r>
              <a:rPr lang="ru-RU" sz="2400" dirty="0"/>
              <a:t>Исчезла Богородица так же, как и появилась, - незаметно. На следующее утро стало известно о том, что враги отступили от города. Это явление Богородицы народу стало знаковым для всех, рассказы о нем передавались из уст в уста. Люди стали обращаться к Богоматери в своих молитвах, прося о защите и «покрове». Молятся ей и по сей день как главной заступнице во всех бедах. Икону «Покров Пресвятой Богородицы» можно увидеть во многих православных жилищах. Она охраняет дом от непрошеных гостей, даруя ему мир, тепло и уют. Уютом веет и от самого лика Богоматери на этой иконе - она держит в руках белый покров и заботливо как бы накрывает им всех нас, просящих и молящих.</a:t>
            </a:r>
          </a:p>
        </p:txBody>
      </p:sp>
    </p:spTree>
    <p:extLst>
      <p:ext uri="{BB962C8B-B14F-4D97-AF65-F5344CB8AC3E}">
        <p14:creationId xmlns:p14="http://schemas.microsoft.com/office/powerpoint/2010/main" val="3057398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60350"/>
            <a:ext cx="7272337" cy="36449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ko-KR" sz="2800" dirty="0" smtClean="0"/>
              <a:t>   На Руси </a:t>
            </a:r>
            <a:r>
              <a:rPr lang="ru-RU" altLang="ko-KR" sz="2800" b="1" i="1" dirty="0" smtClean="0">
                <a:solidFill>
                  <a:srgbClr val="FF0000"/>
                </a:solidFill>
              </a:rPr>
              <a:t>праздник Покрова Пресвятой Богородицы </a:t>
            </a:r>
            <a:r>
              <a:rPr lang="ru-RU" altLang="ko-KR" sz="2800" dirty="0" smtClean="0"/>
              <a:t>был введен святым князем Андреем </a:t>
            </a:r>
            <a:r>
              <a:rPr lang="ru-RU" altLang="ko-KR" sz="2800" dirty="0" err="1" smtClean="0"/>
              <a:t>Боголюбским</a:t>
            </a:r>
            <a:r>
              <a:rPr lang="ru-RU" altLang="ko-KR" sz="2800" dirty="0" smtClean="0"/>
              <a:t> (внуком Владимира Мономаха).</a:t>
            </a:r>
          </a:p>
          <a:p>
            <a:pPr marL="0" indent="0" eaLnBrk="1" hangingPunct="1">
              <a:buFontTx/>
              <a:buNone/>
            </a:pPr>
            <a:r>
              <a:rPr lang="ru-RU" altLang="ko-KR" sz="2800" dirty="0" smtClean="0"/>
              <a:t>   </a:t>
            </a:r>
            <a:r>
              <a:rPr lang="ru-RU" altLang="ko-KR" sz="2800" b="1" i="1" dirty="0" smtClean="0">
                <a:solidFill>
                  <a:srgbClr val="FF0000"/>
                </a:solidFill>
              </a:rPr>
              <a:t> В 1165 году</a:t>
            </a:r>
            <a:r>
              <a:rPr lang="ru-RU" altLang="ko-KR" sz="2800" dirty="0" smtClean="0"/>
              <a:t> он построил на Нерли первый храм в честь Покрова Божией Матери. </a:t>
            </a:r>
            <a:endParaRPr lang="ru-RU" altLang="ru-RU" sz="2800" dirty="0" smtClean="0"/>
          </a:p>
        </p:txBody>
      </p:sp>
      <p:pic>
        <p:nvPicPr>
          <p:cNvPr id="14339" name="Picture 4" descr="C:\Users\Камай\Desktop\покров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573463"/>
            <a:ext cx="3679825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5" descr="C:\Users\Камай\Desktop\покров\i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44900"/>
            <a:ext cx="2697163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398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7181850" cy="30241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ko-KR" sz="2800" smtClean="0"/>
              <a:t>К празднику Покрова Пресвятой Богородицы русские крестьяне старались убрать весь урожай и сделать заготовки на зиму. С Покрова начиналось «зазимье». Скот уже не выгоняли на пастбища, а держали в хлевах и переводили на зимний корм. </a:t>
            </a:r>
            <a:endParaRPr lang="ru-RU" altLang="ru-RU" sz="2800" smtClean="0"/>
          </a:p>
        </p:txBody>
      </p:sp>
      <p:pic>
        <p:nvPicPr>
          <p:cNvPr id="16387" name="Picture 5" descr="i?id=139915725-5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573463"/>
            <a:ext cx="3384550" cy="285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713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1704</TotalTime>
  <Words>988</Words>
  <Application>Microsoft Office PowerPoint</Application>
  <PresentationFormat>Экран (4:3)</PresentationFormat>
  <Paragraphs>49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Оформление по умолчанию</vt:lpstr>
      <vt:lpstr>Презентация PowerPoint</vt:lpstr>
      <vt:lpstr>Актуальность проекта</vt:lpstr>
      <vt:lpstr>14 октября: праздник Покрова Пресвятой Богородицы </vt:lpstr>
      <vt:lpstr>Презентация PowerPoint</vt:lpstr>
      <vt:lpstr>История праздника Покрова Пресвятой Богородицы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Обряды и традиции на праздник Покрова</vt:lpstr>
      <vt:lpstr>Приметы на Покрова о погоде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DESIGN</dc:creator>
  <cp:lastModifiedBy>bender</cp:lastModifiedBy>
  <cp:revision>179</cp:revision>
  <dcterms:created xsi:type="dcterms:W3CDTF">2010-04-09T05:48:04Z</dcterms:created>
  <dcterms:modified xsi:type="dcterms:W3CDTF">2017-11-10T19:50:24Z</dcterms:modified>
</cp:coreProperties>
</file>